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70" r:id="rId2"/>
    <p:sldId id="257" r:id="rId3"/>
    <p:sldId id="259" r:id="rId4"/>
    <p:sldId id="260" r:id="rId5"/>
    <p:sldId id="261" r:id="rId6"/>
    <p:sldId id="262" r:id="rId7"/>
    <p:sldId id="263" r:id="rId8"/>
    <p:sldId id="264" r:id="rId9"/>
    <p:sldId id="265" r:id="rId10"/>
    <p:sldId id="266" r:id="rId11"/>
    <p:sldId id="267"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8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7A3E7B-F041-4068-B9F6-588237531435}" type="datetimeFigureOut">
              <a:rPr lang="en-US" smtClean="0"/>
              <a:t>2/13/2020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708F8B-AC65-45D5-A31D-8C3DC71585B2}" type="slidenum">
              <a:rPr lang="en-US" smtClean="0"/>
              <a:t>‹#›</a:t>
            </a:fld>
            <a:endParaRPr lang="en-US"/>
          </a:p>
        </p:txBody>
      </p:sp>
    </p:spTree>
    <p:extLst>
      <p:ext uri="{BB962C8B-B14F-4D97-AF65-F5344CB8AC3E}">
        <p14:creationId xmlns:p14="http://schemas.microsoft.com/office/powerpoint/2010/main" val="2624479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 Everyone,</a:t>
            </a:r>
            <a:r>
              <a:rPr lang="en-US" baseline="0" dirty="0" smtClean="0"/>
              <a:t> Welcome to </a:t>
            </a:r>
            <a:r>
              <a:rPr lang="en-US" baseline="0" smtClean="0"/>
              <a:t>this presentation.</a:t>
            </a:r>
            <a:endParaRPr lang="en-US"/>
          </a:p>
        </p:txBody>
      </p:sp>
      <p:sp>
        <p:nvSpPr>
          <p:cNvPr id="4" name="Slide Number Placeholder 3"/>
          <p:cNvSpPr>
            <a:spLocks noGrp="1"/>
          </p:cNvSpPr>
          <p:nvPr>
            <p:ph type="sldNum" sz="quarter" idx="10"/>
          </p:nvPr>
        </p:nvSpPr>
        <p:spPr/>
        <p:txBody>
          <a:bodyPr/>
          <a:lstStyle/>
          <a:p>
            <a:fld id="{9F708F8B-AC65-45D5-A31D-8C3DC71585B2}" type="slidenum">
              <a:rPr lang="en-US" smtClean="0"/>
              <a:t>1</a:t>
            </a:fld>
            <a:endParaRPr lang="en-US"/>
          </a:p>
        </p:txBody>
      </p:sp>
    </p:spTree>
    <p:extLst>
      <p:ext uri="{BB962C8B-B14F-4D97-AF65-F5344CB8AC3E}">
        <p14:creationId xmlns:p14="http://schemas.microsoft.com/office/powerpoint/2010/main" val="2593248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The key factors that make the employees in the power manufacturing company to be committed are; Presence of clear company objectives and goals which every employee works to achieve, Presence of good working conditions of the company that are favorable for the working of the employees, and Presence of professional and exemplary leadership in the PMC also greatly drives employee commitment and also availability of good wages and remuneration in the PMC has a great influence in improving the commitment of the employees.</a:t>
            </a:r>
          </a:p>
          <a:p>
            <a:pPr>
              <a:lnSpc>
                <a:spcPct val="200000"/>
              </a:lnSpc>
            </a:pPr>
            <a:endParaRPr lang="en-US" sz="1200"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F708F8B-AC65-45D5-A31D-8C3DC71585B2}" type="slidenum">
              <a:rPr lang="en-US" smtClean="0"/>
              <a:t>2</a:t>
            </a:fld>
            <a:endParaRPr lang="en-US"/>
          </a:p>
        </p:txBody>
      </p:sp>
    </p:spTree>
    <p:extLst>
      <p:ext uri="{BB962C8B-B14F-4D97-AF65-F5344CB8AC3E}">
        <p14:creationId xmlns:p14="http://schemas.microsoft.com/office/powerpoint/2010/main" val="3295971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There is a record of a significant increase in the work force from 4% to 15%. The increase in the task force can be attributed to the good conduct of the company, high level of innovation and production of quality goods and services that attracts more people.</a:t>
            </a:r>
            <a:r>
              <a:rPr lang="en-US" sz="1200" baseline="0" dirty="0" smtClean="0">
                <a:latin typeface="Times New Roman" pitchFamily="18" charset="0"/>
                <a:cs typeface="Times New Roman" pitchFamily="18" charset="0"/>
              </a:rPr>
              <a:t> In addition, there is </a:t>
            </a:r>
            <a:r>
              <a:rPr lang="en-US" sz="1200" dirty="0" smtClean="0">
                <a:latin typeface="Times New Roman" pitchFamily="18" charset="0"/>
                <a:cs typeface="Times New Roman" pitchFamily="18" charset="0"/>
              </a:rPr>
              <a:t>Increase in the competition between the hourly wages of Lima and the area which has affected the general conduct</a:t>
            </a:r>
            <a:r>
              <a:rPr lang="en-US" sz="1200" baseline="0" dirty="0" smtClean="0">
                <a:latin typeface="Times New Roman" pitchFamily="18" charset="0"/>
                <a:cs typeface="Times New Roman" pitchFamily="18" charset="0"/>
              </a:rPr>
              <a:t> of the </a:t>
            </a:r>
            <a:r>
              <a:rPr lang="en-US" sz="1200" baseline="0" dirty="0" err="1" smtClean="0">
                <a:latin typeface="Times New Roman" pitchFamily="18" charset="0"/>
                <a:cs typeface="Times New Roman" pitchFamily="18" charset="0"/>
              </a:rPr>
              <a:t>indurstries</a:t>
            </a:r>
            <a:r>
              <a:rPr lang="en-US" sz="1200" baseline="0" dirty="0" smtClean="0">
                <a:latin typeface="Times New Roman" pitchFamily="18" charset="0"/>
                <a:cs typeface="Times New Roman" pitchFamily="18" charset="0"/>
              </a:rPr>
              <a:t>.</a:t>
            </a:r>
          </a:p>
          <a:p>
            <a:r>
              <a:rPr lang="en-US" sz="1200" dirty="0" smtClean="0">
                <a:latin typeface="Times New Roman" pitchFamily="18" charset="0"/>
                <a:cs typeface="Times New Roman" pitchFamily="18" charset="0"/>
              </a:rPr>
              <a:t>There has been a significant increase in the wage requirements as a result of increase in the work force. The increase in the number of the employees due to the companies good reputation has led to the increase in the total amount that is needed to cater for the needs of the employees.</a:t>
            </a:r>
            <a:endParaRPr lang="en-US" dirty="0"/>
          </a:p>
        </p:txBody>
      </p:sp>
      <p:sp>
        <p:nvSpPr>
          <p:cNvPr id="4" name="Slide Number Placeholder 3"/>
          <p:cNvSpPr>
            <a:spLocks noGrp="1"/>
          </p:cNvSpPr>
          <p:nvPr>
            <p:ph type="sldNum" sz="quarter" idx="10"/>
          </p:nvPr>
        </p:nvSpPr>
        <p:spPr/>
        <p:txBody>
          <a:bodyPr/>
          <a:lstStyle/>
          <a:p>
            <a:fld id="{9F708F8B-AC65-45D5-A31D-8C3DC71585B2}" type="slidenum">
              <a:rPr lang="en-US" smtClean="0"/>
              <a:t>3</a:t>
            </a:fld>
            <a:endParaRPr lang="en-US"/>
          </a:p>
        </p:txBody>
      </p:sp>
    </p:spTree>
    <p:extLst>
      <p:ext uri="{BB962C8B-B14F-4D97-AF65-F5344CB8AC3E}">
        <p14:creationId xmlns:p14="http://schemas.microsoft.com/office/powerpoint/2010/main" val="3548938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has</a:t>
            </a:r>
            <a:r>
              <a:rPr lang="en-US" baseline="0" dirty="0" smtClean="0"/>
              <a:t> been various practices that have helped the employee to </a:t>
            </a:r>
            <a:r>
              <a:rPr lang="en-US" baseline="0" dirty="0" err="1" smtClean="0"/>
              <a:t>acheive</a:t>
            </a:r>
            <a:r>
              <a:rPr lang="en-US" baseline="0" dirty="0" smtClean="0"/>
              <a:t> high commitment at the place of work. They include; </a:t>
            </a:r>
            <a:r>
              <a:rPr lang="en-US" sz="1200" dirty="0" smtClean="0">
                <a:latin typeface="Times New Roman" pitchFamily="18" charset="0"/>
                <a:cs typeface="Times New Roman" pitchFamily="18" charset="0"/>
              </a:rPr>
              <a:t>Making the stated goals to be a little specific for each employee, Setting and making goals that are realistic and achievable, Providing good and favorable working conditions will also capture the commitment of the employees, Constant evaluation and analysis of the work process also leads to high employee commitment, Improvements in the usual work processes, continuous</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evaluation of each employee on personal basis, and Provision of good salaries and remunerations to the employees. The wages should also be provided in good time.</a:t>
            </a:r>
          </a:p>
          <a:p>
            <a:endParaRPr lang="en-US" dirty="0"/>
          </a:p>
        </p:txBody>
      </p:sp>
      <p:sp>
        <p:nvSpPr>
          <p:cNvPr id="4" name="Slide Number Placeholder 3"/>
          <p:cNvSpPr>
            <a:spLocks noGrp="1"/>
          </p:cNvSpPr>
          <p:nvPr>
            <p:ph type="sldNum" sz="quarter" idx="10"/>
          </p:nvPr>
        </p:nvSpPr>
        <p:spPr/>
        <p:txBody>
          <a:bodyPr/>
          <a:lstStyle/>
          <a:p>
            <a:fld id="{9F708F8B-AC65-45D5-A31D-8C3DC71585B2}" type="slidenum">
              <a:rPr lang="en-US" smtClean="0"/>
              <a:t>4</a:t>
            </a:fld>
            <a:endParaRPr lang="en-US"/>
          </a:p>
        </p:txBody>
      </p:sp>
    </p:spTree>
    <p:extLst>
      <p:ext uri="{BB962C8B-B14F-4D97-AF65-F5344CB8AC3E}">
        <p14:creationId xmlns:p14="http://schemas.microsoft.com/office/powerpoint/2010/main" val="2998305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Recommendation for the survey includes the following; </a:t>
            </a:r>
            <a:r>
              <a:rPr lang="en-US" sz="1200" dirty="0" smtClean="0">
                <a:latin typeface="Times New Roman" pitchFamily="18" charset="0"/>
                <a:cs typeface="Times New Roman" pitchFamily="18" charset="0"/>
              </a:rPr>
              <a:t>Increase of customer care service providers for more survey processes, Sending follow up responses like emails after a response, Integration of the customers survey and establishment of a positive relationship with the clients, Identifying the customers tests and preferences, and Putting up strategies that ensure customer satisfaction as the major concern and priority of the company</a:t>
            </a:r>
            <a:endParaRPr lang="en-US" dirty="0"/>
          </a:p>
        </p:txBody>
      </p:sp>
      <p:sp>
        <p:nvSpPr>
          <p:cNvPr id="4" name="Slide Number Placeholder 3"/>
          <p:cNvSpPr>
            <a:spLocks noGrp="1"/>
          </p:cNvSpPr>
          <p:nvPr>
            <p:ph type="sldNum" sz="quarter" idx="10"/>
          </p:nvPr>
        </p:nvSpPr>
        <p:spPr/>
        <p:txBody>
          <a:bodyPr/>
          <a:lstStyle/>
          <a:p>
            <a:fld id="{9F708F8B-AC65-45D5-A31D-8C3DC71585B2}" type="slidenum">
              <a:rPr lang="en-US" smtClean="0"/>
              <a:t>5</a:t>
            </a:fld>
            <a:endParaRPr lang="en-US"/>
          </a:p>
        </p:txBody>
      </p:sp>
    </p:spTree>
    <p:extLst>
      <p:ext uri="{BB962C8B-B14F-4D97-AF65-F5344CB8AC3E}">
        <p14:creationId xmlns:p14="http://schemas.microsoft.com/office/powerpoint/2010/main" val="810884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Employee</a:t>
            </a:r>
            <a:r>
              <a:rPr lang="en-US" baseline="0" dirty="0" smtClean="0"/>
              <a:t> satisfaction is driven by numerous models such as the </a:t>
            </a:r>
            <a:r>
              <a:rPr lang="en-US" sz="1200" dirty="0" smtClean="0">
                <a:latin typeface="Times New Roman" pitchFamily="18" charset="0"/>
                <a:cs typeface="Times New Roman" pitchFamily="18" charset="0"/>
              </a:rPr>
              <a:t>Development of a good and positive manager-employee development, Delegation of power to give employees more power, Creation of ranks within the employees, so that they can practice managerial skills, Creation and encouragement of a social connection between the employees, Development of an easy and faster communication model, to ease the flow of information. </a:t>
            </a:r>
            <a:endParaRPr lang="en-US" dirty="0"/>
          </a:p>
        </p:txBody>
      </p:sp>
      <p:sp>
        <p:nvSpPr>
          <p:cNvPr id="4" name="Slide Number Placeholder 3"/>
          <p:cNvSpPr>
            <a:spLocks noGrp="1"/>
          </p:cNvSpPr>
          <p:nvPr>
            <p:ph type="sldNum" sz="quarter" idx="10"/>
          </p:nvPr>
        </p:nvSpPr>
        <p:spPr/>
        <p:txBody>
          <a:bodyPr/>
          <a:lstStyle/>
          <a:p>
            <a:fld id="{9F708F8B-AC65-45D5-A31D-8C3DC71585B2}" type="slidenum">
              <a:rPr lang="en-US" smtClean="0"/>
              <a:t>6</a:t>
            </a:fld>
            <a:endParaRPr lang="en-US"/>
          </a:p>
        </p:txBody>
      </p:sp>
    </p:spTree>
    <p:extLst>
      <p:ext uri="{BB962C8B-B14F-4D97-AF65-F5344CB8AC3E}">
        <p14:creationId xmlns:p14="http://schemas.microsoft.com/office/powerpoint/2010/main" val="1572610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Treating</a:t>
            </a:r>
            <a:r>
              <a:rPr lang="en-US" baseline="0" dirty="0" smtClean="0"/>
              <a:t> employees in the right way is in of the causes of customer satisfaction. The attitude of the employee may lead to either satisfaction or dissatisfaction of the products and services being offered by the company.</a:t>
            </a:r>
            <a:endParaRPr lang="en-US" dirty="0"/>
          </a:p>
        </p:txBody>
      </p:sp>
      <p:sp>
        <p:nvSpPr>
          <p:cNvPr id="4" name="Slide Number Placeholder 3"/>
          <p:cNvSpPr>
            <a:spLocks noGrp="1"/>
          </p:cNvSpPr>
          <p:nvPr>
            <p:ph type="sldNum" sz="quarter" idx="10"/>
          </p:nvPr>
        </p:nvSpPr>
        <p:spPr/>
        <p:txBody>
          <a:bodyPr/>
          <a:lstStyle/>
          <a:p>
            <a:fld id="{9F708F8B-AC65-45D5-A31D-8C3DC71585B2}" type="slidenum">
              <a:rPr lang="en-US" smtClean="0"/>
              <a:t>7</a:t>
            </a:fld>
            <a:endParaRPr lang="en-US"/>
          </a:p>
        </p:txBody>
      </p:sp>
    </p:spTree>
    <p:extLst>
      <p:ext uri="{BB962C8B-B14F-4D97-AF65-F5344CB8AC3E}">
        <p14:creationId xmlns:p14="http://schemas.microsoft.com/office/powerpoint/2010/main" val="2455960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various</a:t>
            </a:r>
            <a:r>
              <a:rPr lang="en-US" baseline="0" dirty="0" smtClean="0"/>
              <a:t> ways of improving these issues. They include;  production of high quality goods that satisfy the need of customer and employee satisfaction, adopt the latest technology in order to create highly innovative goods and services. In addition, the employees should be subjected to good and fair </a:t>
            </a:r>
            <a:r>
              <a:rPr lang="en-US" baseline="0" dirty="0" err="1" smtClean="0"/>
              <a:t>treatement</a:t>
            </a:r>
            <a:r>
              <a:rPr lang="en-US" baseline="0" dirty="0" smtClean="0"/>
              <a:t> at their place of work.</a:t>
            </a:r>
            <a:endParaRPr lang="en-US" dirty="0"/>
          </a:p>
        </p:txBody>
      </p:sp>
      <p:sp>
        <p:nvSpPr>
          <p:cNvPr id="4" name="Slide Number Placeholder 3"/>
          <p:cNvSpPr>
            <a:spLocks noGrp="1"/>
          </p:cNvSpPr>
          <p:nvPr>
            <p:ph type="sldNum" sz="quarter" idx="10"/>
          </p:nvPr>
        </p:nvSpPr>
        <p:spPr/>
        <p:txBody>
          <a:bodyPr/>
          <a:lstStyle/>
          <a:p>
            <a:fld id="{9F708F8B-AC65-45D5-A31D-8C3DC71585B2}" type="slidenum">
              <a:rPr lang="en-US" smtClean="0"/>
              <a:t>8</a:t>
            </a:fld>
            <a:endParaRPr lang="en-US"/>
          </a:p>
        </p:txBody>
      </p:sp>
    </p:spTree>
    <p:extLst>
      <p:ext uri="{BB962C8B-B14F-4D97-AF65-F5344CB8AC3E}">
        <p14:creationId xmlns:p14="http://schemas.microsoft.com/office/powerpoint/2010/main" val="42254842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Human resource management leads to creation of organizational commitments among the workers. There is need for human resource management in order to strategic planning for the company. There is also need for human resource management in order to embrace conflict management and problem solving, The pressure on the employees is also enhanced, leading to production of quality goods and services</a:t>
            </a:r>
            <a:endParaRPr lang="en-US" dirty="0"/>
          </a:p>
        </p:txBody>
      </p:sp>
      <p:sp>
        <p:nvSpPr>
          <p:cNvPr id="4" name="Slide Number Placeholder 3"/>
          <p:cNvSpPr>
            <a:spLocks noGrp="1"/>
          </p:cNvSpPr>
          <p:nvPr>
            <p:ph type="sldNum" sz="quarter" idx="10"/>
          </p:nvPr>
        </p:nvSpPr>
        <p:spPr/>
        <p:txBody>
          <a:bodyPr/>
          <a:lstStyle/>
          <a:p>
            <a:fld id="{9F708F8B-AC65-45D5-A31D-8C3DC71585B2}" type="slidenum">
              <a:rPr lang="en-US" smtClean="0"/>
              <a:t>9</a:t>
            </a:fld>
            <a:endParaRPr lang="en-US"/>
          </a:p>
        </p:txBody>
      </p:sp>
    </p:spTree>
    <p:extLst>
      <p:ext uri="{BB962C8B-B14F-4D97-AF65-F5344CB8AC3E}">
        <p14:creationId xmlns:p14="http://schemas.microsoft.com/office/powerpoint/2010/main" val="452853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a:t>
            </a:r>
            <a:r>
              <a:rPr lang="en-US" dirty="0" err="1" smtClean="0"/>
              <a:t>opptunities</a:t>
            </a:r>
            <a:r>
              <a:rPr lang="en-US" dirty="0" smtClean="0"/>
              <a:t> that exist in </a:t>
            </a:r>
            <a:r>
              <a:rPr lang="en-US" dirty="0" err="1" smtClean="0"/>
              <a:t>ther</a:t>
            </a:r>
            <a:r>
              <a:rPr lang="en-US" dirty="0" smtClean="0"/>
              <a:t> HRM field include;</a:t>
            </a:r>
            <a:r>
              <a:rPr lang="en-US" baseline="0" dirty="0" smtClean="0"/>
              <a:t> </a:t>
            </a:r>
            <a:r>
              <a:rPr lang="en-US" sz="1200" dirty="0" smtClean="0">
                <a:latin typeface="Times New Roman" pitchFamily="18" charset="0"/>
                <a:cs typeface="Times New Roman" pitchFamily="18" charset="0"/>
              </a:rPr>
              <a:t>Identification of such opportunities is the primary and key factor that contributes to the establishment and growth of industries, and Human resource managers are among the opportunities explored from the human resource management field.</a:t>
            </a:r>
          </a:p>
          <a:p>
            <a:endParaRPr lang="en-US" dirty="0"/>
          </a:p>
        </p:txBody>
      </p:sp>
      <p:sp>
        <p:nvSpPr>
          <p:cNvPr id="4" name="Slide Number Placeholder 3"/>
          <p:cNvSpPr>
            <a:spLocks noGrp="1"/>
          </p:cNvSpPr>
          <p:nvPr>
            <p:ph type="sldNum" sz="quarter" idx="10"/>
          </p:nvPr>
        </p:nvSpPr>
        <p:spPr/>
        <p:txBody>
          <a:bodyPr/>
          <a:lstStyle/>
          <a:p>
            <a:fld id="{9F708F8B-AC65-45D5-A31D-8C3DC71585B2}" type="slidenum">
              <a:rPr lang="en-US" smtClean="0"/>
              <a:t>10</a:t>
            </a:fld>
            <a:endParaRPr lang="en-US"/>
          </a:p>
        </p:txBody>
      </p:sp>
    </p:spTree>
    <p:extLst>
      <p:ext uri="{BB962C8B-B14F-4D97-AF65-F5344CB8AC3E}">
        <p14:creationId xmlns:p14="http://schemas.microsoft.com/office/powerpoint/2010/main" val="4020679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Strategies to HRM</a:t>
            </a:r>
            <a:r>
              <a:rPr lang="en-US" baseline="0" dirty="0" smtClean="0"/>
              <a:t> are; </a:t>
            </a:r>
            <a:r>
              <a:rPr lang="en-US" sz="1200" dirty="0" smtClean="0">
                <a:latin typeface="Times New Roman" pitchFamily="18" charset="0"/>
                <a:cs typeface="Times New Roman" pitchFamily="18" charset="0"/>
              </a:rPr>
              <a:t>The effective human resource management strategies may include, Development of a thorough knowledge and understanding of one’s own company’s objectives and goals, Estimation of the future human resource requirements of the company, Embracement of corrective and evaluative actions and measures, Effective implementation of the selected human resource management strategies, and Advancements in the flexibility and innovation so as to enhance competitive human resource advantage.</a:t>
            </a:r>
            <a:endParaRPr lang="en-US" dirty="0"/>
          </a:p>
        </p:txBody>
      </p:sp>
      <p:sp>
        <p:nvSpPr>
          <p:cNvPr id="4" name="Slide Number Placeholder 3"/>
          <p:cNvSpPr>
            <a:spLocks noGrp="1"/>
          </p:cNvSpPr>
          <p:nvPr>
            <p:ph type="sldNum" sz="quarter" idx="10"/>
          </p:nvPr>
        </p:nvSpPr>
        <p:spPr/>
        <p:txBody>
          <a:bodyPr/>
          <a:lstStyle/>
          <a:p>
            <a:fld id="{9F708F8B-AC65-45D5-A31D-8C3DC71585B2}" type="slidenum">
              <a:rPr lang="en-US" smtClean="0"/>
              <a:t>11</a:t>
            </a:fld>
            <a:endParaRPr lang="en-US"/>
          </a:p>
        </p:txBody>
      </p:sp>
    </p:spTree>
    <p:extLst>
      <p:ext uri="{BB962C8B-B14F-4D97-AF65-F5344CB8AC3E}">
        <p14:creationId xmlns:p14="http://schemas.microsoft.com/office/powerpoint/2010/main" val="4004576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That is the End. Thanks for Listening</a:t>
            </a:r>
            <a:r>
              <a:rPr lang="en-US" baseline="0" dirty="0" smtClean="0"/>
              <a:t> to my presentation. Cheers!!</a:t>
            </a:r>
            <a:endParaRPr lang="en-US" dirty="0"/>
          </a:p>
        </p:txBody>
      </p:sp>
      <p:sp>
        <p:nvSpPr>
          <p:cNvPr id="4" name="Slide Number Placeholder 3"/>
          <p:cNvSpPr>
            <a:spLocks noGrp="1"/>
          </p:cNvSpPr>
          <p:nvPr>
            <p:ph type="sldNum" sz="quarter" idx="10"/>
          </p:nvPr>
        </p:nvSpPr>
        <p:spPr/>
        <p:txBody>
          <a:bodyPr/>
          <a:lstStyle/>
          <a:p>
            <a:fld id="{9F708F8B-AC65-45D5-A31D-8C3DC71585B2}" type="slidenum">
              <a:rPr lang="en-US" smtClean="0"/>
              <a:t>12</a:t>
            </a:fld>
            <a:endParaRPr lang="en-US"/>
          </a:p>
        </p:txBody>
      </p:sp>
    </p:spTree>
    <p:extLst>
      <p:ext uri="{BB962C8B-B14F-4D97-AF65-F5344CB8AC3E}">
        <p14:creationId xmlns:p14="http://schemas.microsoft.com/office/powerpoint/2010/main" val="4097243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E621BA-367D-4205-B049-E66817B56C87}" type="datetimeFigureOut">
              <a:rPr lang="en-US" smtClean="0"/>
              <a:t>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1317474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E621BA-367D-4205-B049-E66817B56C87}" type="datetimeFigureOut">
              <a:rPr lang="en-US" smtClean="0"/>
              <a:t>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832556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E621BA-367D-4205-B049-E66817B56C87}" type="datetimeFigureOut">
              <a:rPr lang="en-US" smtClean="0"/>
              <a:t>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2367502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E621BA-367D-4205-B049-E66817B56C87}" type="datetimeFigureOut">
              <a:rPr lang="en-US" smtClean="0"/>
              <a:t>2/13/2020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2443172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E621BA-367D-4205-B049-E66817B56C87}" type="datetimeFigureOut">
              <a:rPr lang="en-US" smtClean="0"/>
              <a:t>2/13/2020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2158496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E621BA-367D-4205-B049-E66817B56C87}" type="datetimeFigureOut">
              <a:rPr lang="en-US" smtClean="0"/>
              <a:t>2/13/2020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1285255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E621BA-367D-4205-B049-E66817B56C87}" type="datetimeFigureOut">
              <a:rPr lang="en-US" smtClean="0"/>
              <a:t>2/13/2020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3205375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E621BA-367D-4205-B049-E66817B56C87}" type="datetimeFigureOut">
              <a:rPr lang="en-US" smtClean="0"/>
              <a:t>2/13/2020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1592440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E621BA-367D-4205-B049-E66817B56C87}" type="datetimeFigureOut">
              <a:rPr lang="en-US" smtClean="0"/>
              <a:t>2/13/2020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2516294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E621BA-367D-4205-B049-E66817B56C87}" type="datetimeFigureOut">
              <a:rPr lang="en-US" smtClean="0"/>
              <a:t>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2656928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E621BA-367D-4205-B049-E66817B56C87}" type="datetimeFigureOut">
              <a:rPr lang="en-US" smtClean="0"/>
              <a:t>2/13/2020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2454021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E621BA-367D-4205-B049-E66817B56C87}" type="datetimeFigureOut">
              <a:rPr lang="en-US" smtClean="0"/>
              <a:t>2/13/2020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A00894-E004-4F9C-B3D5-CF21C745DAED}" type="slidenum">
              <a:rPr lang="en-US" smtClean="0"/>
              <a:t>‹#›</a:t>
            </a:fld>
            <a:endParaRPr lang="en-US"/>
          </a:p>
        </p:txBody>
      </p:sp>
    </p:spTree>
    <p:extLst>
      <p:ext uri="{BB962C8B-B14F-4D97-AF65-F5344CB8AC3E}">
        <p14:creationId xmlns:p14="http://schemas.microsoft.com/office/powerpoint/2010/main" val="3254469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smallbusiness.chron.com/10-reasons-hr-is-important=organisation-22424.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www.deputy.com/blog/7-steps-to-stragetic-human-resource-management" TargetMode="External"/><Relationship Id="rId5" Type="http://schemas.openxmlformats.org/officeDocument/2006/relationships/hyperlink" Target="https://www.google.com/amp/s/www.business2community.com/human-resource-management-skills-01338464/amp" TargetMode="External"/><Relationship Id="rId4" Type="http://schemas.openxmlformats.org/officeDocument/2006/relationships/hyperlink" Target="https://hbr.org/1981/09/manging-human-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lgn="ctr">
              <a:buNone/>
            </a:pPr>
            <a:endParaRPr lang="en-US" dirty="0" smtClean="0">
              <a:latin typeface="Times New Roman" panose="02020603050405020304" pitchFamily="18" charset="0"/>
              <a:cs typeface="Times New Roman" panose="02020603050405020304" pitchFamily="18" charset="0"/>
            </a:endParaRPr>
          </a:p>
          <a:p>
            <a:pPr marL="0" indent="0" algn="ctr">
              <a:buNone/>
            </a:pPr>
            <a:r>
              <a:rPr lang="en-US" dirty="0" smtClean="0">
                <a:latin typeface="Times New Roman" panose="02020603050405020304" pitchFamily="18" charset="0"/>
                <a:cs typeface="Times New Roman" panose="02020603050405020304" pitchFamily="18" charset="0"/>
              </a:rPr>
              <a:t>Key Factors of Employee commitment</a:t>
            </a:r>
          </a:p>
          <a:p>
            <a:pPr marL="0" indent="0" algn="ctr">
              <a:buNone/>
            </a:pPr>
            <a:r>
              <a:rPr lang="en-US" dirty="0" smtClean="0">
                <a:latin typeface="Times New Roman" panose="02020603050405020304" pitchFamily="18" charset="0"/>
                <a:cs typeface="Times New Roman" panose="02020603050405020304" pitchFamily="18" charset="0"/>
              </a:rPr>
              <a:t>Name</a:t>
            </a:r>
          </a:p>
          <a:p>
            <a:pPr marL="0" indent="0" algn="ctr">
              <a:buNone/>
            </a:pPr>
            <a:r>
              <a:rPr lang="en-US" dirty="0" smtClean="0">
                <a:latin typeface="Times New Roman" panose="02020603050405020304" pitchFamily="18" charset="0"/>
                <a:cs typeface="Times New Roman" panose="02020603050405020304" pitchFamily="18" charset="0"/>
              </a:rPr>
              <a:t>Institution </a:t>
            </a:r>
          </a:p>
          <a:p>
            <a:pPr marL="0" indent="0" algn="ctr">
              <a:buNone/>
            </a:pPr>
            <a:r>
              <a:rPr lang="en-US" dirty="0" smtClean="0">
                <a:latin typeface="Times New Roman" panose="02020603050405020304" pitchFamily="18" charset="0"/>
                <a:cs typeface="Times New Roman" panose="02020603050405020304" pitchFamily="18" charset="0"/>
              </a:rPr>
              <a:t>Date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8198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2400" dirty="0" smtClean="0">
                <a:latin typeface="Times New Roman" pitchFamily="18" charset="0"/>
                <a:cs typeface="Times New Roman" pitchFamily="18" charset="0"/>
              </a:rPr>
              <a:t>Key factors driving em</a:t>
            </a:r>
            <a:r>
              <a:rPr lang="en-US" sz="2400" dirty="0">
                <a:latin typeface="Times New Roman" pitchFamily="18" charset="0"/>
                <a:cs typeface="Times New Roman" pitchFamily="18" charset="0"/>
              </a:rPr>
              <a:t>p</a:t>
            </a:r>
            <a:r>
              <a:rPr lang="en-US" sz="2400" dirty="0" smtClean="0">
                <a:latin typeface="Times New Roman" pitchFamily="18" charset="0"/>
                <a:cs typeface="Times New Roman" pitchFamily="18" charset="0"/>
              </a:rPr>
              <a:t>loyee commitment</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US" sz="1200" dirty="0" smtClean="0">
                <a:latin typeface="Times New Roman" pitchFamily="18" charset="0"/>
                <a:cs typeface="Times New Roman" pitchFamily="18" charset="0"/>
              </a:rPr>
              <a:t>The key factors that make the employees in the power manufacturing company to be committed are;</a:t>
            </a:r>
          </a:p>
          <a:p>
            <a:pPr>
              <a:lnSpc>
                <a:spcPct val="200000"/>
              </a:lnSpc>
            </a:pPr>
            <a:r>
              <a:rPr lang="en-US" sz="1200" dirty="0" smtClean="0">
                <a:latin typeface="Times New Roman" pitchFamily="18" charset="0"/>
                <a:cs typeface="Times New Roman" pitchFamily="18" charset="0"/>
              </a:rPr>
              <a:t>Presence of clear company objectives and goals which every employee works to achieve. This makes them to be more committed.</a:t>
            </a:r>
          </a:p>
          <a:p>
            <a:pPr>
              <a:lnSpc>
                <a:spcPct val="200000"/>
              </a:lnSpc>
            </a:pPr>
            <a:r>
              <a:rPr lang="en-US" sz="1200" dirty="0" smtClean="0">
                <a:latin typeface="Times New Roman" pitchFamily="18" charset="0"/>
                <a:cs typeface="Times New Roman" pitchFamily="18" charset="0"/>
              </a:rPr>
              <a:t>Presence of good working conditions of the company that are favorable for the working of the employees.</a:t>
            </a:r>
          </a:p>
          <a:p>
            <a:pPr>
              <a:lnSpc>
                <a:spcPct val="200000"/>
              </a:lnSpc>
            </a:pPr>
            <a:r>
              <a:rPr lang="en-US" sz="1200" dirty="0" smtClean="0">
                <a:latin typeface="Times New Roman" pitchFamily="18" charset="0"/>
                <a:cs typeface="Times New Roman" pitchFamily="18" charset="0"/>
              </a:rPr>
              <a:t>Most of the employees have a sense of fitting into the organization and hence they have a common bond of commitment.</a:t>
            </a:r>
          </a:p>
          <a:p>
            <a:pPr>
              <a:lnSpc>
                <a:spcPct val="200000"/>
              </a:lnSpc>
            </a:pPr>
            <a:r>
              <a:rPr lang="en-US" sz="1200" dirty="0" smtClean="0">
                <a:latin typeface="Times New Roman" pitchFamily="18" charset="0"/>
                <a:cs typeface="Times New Roman" pitchFamily="18" charset="0"/>
              </a:rPr>
              <a:t>Presence of professional and exemplary leadership in the PMC also greatly drives employee commitment.</a:t>
            </a:r>
          </a:p>
          <a:p>
            <a:pPr>
              <a:lnSpc>
                <a:spcPct val="200000"/>
              </a:lnSpc>
            </a:pPr>
            <a:r>
              <a:rPr lang="en-US" sz="1200" dirty="0" smtClean="0">
                <a:latin typeface="Times New Roman" pitchFamily="18" charset="0"/>
                <a:cs typeface="Times New Roman" pitchFamily="18" charset="0"/>
              </a:rPr>
              <a:t>The availability of good wages and remuneration in the PMC has a great influence in improving the commitment of the employees.</a:t>
            </a:r>
          </a:p>
          <a:p>
            <a:pPr>
              <a:lnSpc>
                <a:spcPct val="200000"/>
              </a:lnSpc>
            </a:pP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27404008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ormAutofit/>
          </a:bodyPr>
          <a:lstStyle/>
          <a:p>
            <a:pPr>
              <a:lnSpc>
                <a:spcPct val="200000"/>
              </a:lnSpc>
            </a:pPr>
            <a:r>
              <a:rPr lang="en-US" sz="2400" dirty="0" smtClean="0">
                <a:latin typeface="Times New Roman" pitchFamily="18" charset="0"/>
                <a:cs typeface="Times New Roman" pitchFamily="18" charset="0"/>
              </a:rPr>
              <a:t>Urgent Issues in the survey results</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US" sz="1200" dirty="0" smtClean="0">
                <a:latin typeface="Times New Roman" pitchFamily="18" charset="0"/>
                <a:cs typeface="Times New Roman" pitchFamily="18" charset="0"/>
              </a:rPr>
              <a:t>There is a record of a significant </a:t>
            </a:r>
            <a:r>
              <a:rPr lang="en-US" sz="1200" dirty="0">
                <a:latin typeface="Times New Roman" pitchFamily="18" charset="0"/>
                <a:cs typeface="Times New Roman" pitchFamily="18" charset="0"/>
              </a:rPr>
              <a:t>i</a:t>
            </a:r>
            <a:r>
              <a:rPr lang="en-US" sz="1200" dirty="0" smtClean="0">
                <a:latin typeface="Times New Roman" pitchFamily="18" charset="0"/>
                <a:cs typeface="Times New Roman" pitchFamily="18" charset="0"/>
              </a:rPr>
              <a:t>ncrease in the work force from 4% to 15%. The increase in the task force can be attributed to the good conduct of the company, high level of innovation and production of quality goods and services that attracts more people.</a:t>
            </a:r>
          </a:p>
          <a:p>
            <a:pPr>
              <a:lnSpc>
                <a:spcPct val="200000"/>
              </a:lnSpc>
            </a:pPr>
            <a:r>
              <a:rPr lang="en-US" sz="1200" dirty="0" smtClean="0">
                <a:latin typeface="Times New Roman" pitchFamily="18" charset="0"/>
                <a:cs typeface="Times New Roman" pitchFamily="18" charset="0"/>
              </a:rPr>
              <a:t>Increase in the competition between the hourly wages of Lima and the area. This has in one way affected the general conduct of the industries since the more the task force, the more the input resources are required.</a:t>
            </a:r>
          </a:p>
          <a:p>
            <a:pPr>
              <a:lnSpc>
                <a:spcPct val="200000"/>
              </a:lnSpc>
            </a:pPr>
            <a:r>
              <a:rPr lang="en-US" sz="1200" dirty="0" smtClean="0">
                <a:latin typeface="Times New Roman" pitchFamily="18" charset="0"/>
                <a:cs typeface="Times New Roman" pitchFamily="18" charset="0"/>
              </a:rPr>
              <a:t>There has been a significant increase in the wage requirements as a result of increase in the work force. The increase in the number of the employees due to the companies good reputation has led to the increase in the total amount that is needed to cater for the needs of the employees.</a:t>
            </a:r>
          </a:p>
          <a:p>
            <a:pPr>
              <a:lnSpc>
                <a:spcPct val="200000"/>
              </a:lnSpc>
            </a:pP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41244101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2400" dirty="0" smtClean="0">
                <a:latin typeface="Times New Roman" pitchFamily="18" charset="0"/>
                <a:cs typeface="Times New Roman" pitchFamily="18" charset="0"/>
              </a:rPr>
              <a:t>Practices to achieve high employee </a:t>
            </a:r>
            <a:r>
              <a:rPr lang="en-US" sz="2400" dirty="0" smtClean="0">
                <a:latin typeface="Times New Roman" pitchFamily="18" charset="0"/>
                <a:cs typeface="Times New Roman" pitchFamily="18" charset="0"/>
              </a:rPr>
              <a:t>commitment.</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US" sz="1200" dirty="0" smtClean="0">
                <a:latin typeface="Times New Roman" pitchFamily="18" charset="0"/>
                <a:cs typeface="Times New Roman" pitchFamily="18" charset="0"/>
              </a:rPr>
              <a:t>Setting and making goals that are </a:t>
            </a:r>
            <a:r>
              <a:rPr lang="en-US" sz="1200" dirty="0">
                <a:latin typeface="Times New Roman" pitchFamily="18" charset="0"/>
                <a:cs typeface="Times New Roman" pitchFamily="18" charset="0"/>
              </a:rPr>
              <a:t>r</a:t>
            </a:r>
            <a:r>
              <a:rPr lang="en-US" sz="1200" dirty="0" smtClean="0">
                <a:latin typeface="Times New Roman" pitchFamily="18" charset="0"/>
                <a:cs typeface="Times New Roman" pitchFamily="18" charset="0"/>
              </a:rPr>
              <a:t>ealistic and achievable.</a:t>
            </a:r>
          </a:p>
          <a:p>
            <a:pPr>
              <a:lnSpc>
                <a:spcPct val="200000"/>
              </a:lnSpc>
            </a:pPr>
            <a:r>
              <a:rPr lang="en-US" sz="1200" dirty="0" smtClean="0">
                <a:latin typeface="Times New Roman" pitchFamily="18" charset="0"/>
                <a:cs typeface="Times New Roman" pitchFamily="18" charset="0"/>
              </a:rPr>
              <a:t>Making the stated goals to be a little specific for each employee.</a:t>
            </a:r>
          </a:p>
          <a:p>
            <a:pPr>
              <a:lnSpc>
                <a:spcPct val="200000"/>
              </a:lnSpc>
            </a:pPr>
            <a:r>
              <a:rPr lang="en-US" sz="1200" dirty="0" smtClean="0">
                <a:latin typeface="Times New Roman" pitchFamily="18" charset="0"/>
                <a:cs typeface="Times New Roman" pitchFamily="18" charset="0"/>
              </a:rPr>
              <a:t>Providing good and favorable working conditions will also capture the commitment of the employees.</a:t>
            </a:r>
          </a:p>
          <a:p>
            <a:pPr>
              <a:lnSpc>
                <a:spcPct val="200000"/>
              </a:lnSpc>
            </a:pPr>
            <a:r>
              <a:rPr lang="en-US" sz="1200" dirty="0" smtClean="0">
                <a:latin typeface="Times New Roman" pitchFamily="18" charset="0"/>
                <a:cs typeface="Times New Roman" pitchFamily="18" charset="0"/>
              </a:rPr>
              <a:t>Provision of good salaries and remunerations to the employees. The wages should also be provided in good time.</a:t>
            </a:r>
          </a:p>
          <a:p>
            <a:pPr>
              <a:lnSpc>
                <a:spcPct val="200000"/>
              </a:lnSpc>
            </a:pPr>
            <a:r>
              <a:rPr lang="en-US" sz="1200" dirty="0" smtClean="0">
                <a:latin typeface="Times New Roman" pitchFamily="18" charset="0"/>
                <a:cs typeface="Times New Roman" pitchFamily="18" charset="0"/>
              </a:rPr>
              <a:t>Constant evaluation and analysis of the work process also leads to high employee commitment.</a:t>
            </a:r>
          </a:p>
          <a:p>
            <a:pPr>
              <a:lnSpc>
                <a:spcPct val="200000"/>
              </a:lnSpc>
            </a:pPr>
            <a:r>
              <a:rPr lang="en-US" sz="1200" dirty="0" smtClean="0">
                <a:latin typeface="Times New Roman" pitchFamily="18" charset="0"/>
                <a:cs typeface="Times New Roman" pitchFamily="18" charset="0"/>
              </a:rPr>
              <a:t>Improvements in the usual work processes.</a:t>
            </a:r>
          </a:p>
          <a:p>
            <a:pPr>
              <a:lnSpc>
                <a:spcPct val="200000"/>
              </a:lnSpc>
            </a:pPr>
            <a:r>
              <a:rPr lang="en-US" sz="1200" dirty="0" smtClean="0">
                <a:latin typeface="Times New Roman" pitchFamily="18" charset="0"/>
                <a:cs typeface="Times New Roman" pitchFamily="18" charset="0"/>
              </a:rPr>
              <a:t>Constant evaluation of each employee on personal basis.</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3727534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2400" dirty="0" smtClean="0">
                <a:latin typeface="Times New Roman" pitchFamily="18" charset="0"/>
                <a:cs typeface="Times New Roman" pitchFamily="18" charset="0"/>
              </a:rPr>
              <a:t>Recommendations for a follow up survey</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a:xfrm>
            <a:off x="609600" y="1600201"/>
            <a:ext cx="8077200" cy="3505200"/>
          </a:xfrm>
        </p:spPr>
        <p:txBody>
          <a:bodyPr>
            <a:normAutofit/>
          </a:bodyPr>
          <a:lstStyle/>
          <a:p>
            <a:pPr>
              <a:lnSpc>
                <a:spcPct val="200000"/>
              </a:lnSpc>
            </a:pPr>
            <a:r>
              <a:rPr lang="en-US" sz="1200" dirty="0" smtClean="0">
                <a:latin typeface="Times New Roman" pitchFamily="18" charset="0"/>
                <a:cs typeface="Times New Roman" pitchFamily="18" charset="0"/>
              </a:rPr>
              <a:t>Increase of customer care service providers for more survey processes.</a:t>
            </a:r>
          </a:p>
          <a:p>
            <a:pPr>
              <a:lnSpc>
                <a:spcPct val="200000"/>
              </a:lnSpc>
            </a:pPr>
            <a:r>
              <a:rPr lang="en-US" sz="1200" dirty="0" smtClean="0">
                <a:latin typeface="Times New Roman" pitchFamily="18" charset="0"/>
                <a:cs typeface="Times New Roman" pitchFamily="18" charset="0"/>
              </a:rPr>
              <a:t>Identifying the customers tests and preferences.</a:t>
            </a:r>
          </a:p>
          <a:p>
            <a:pPr>
              <a:lnSpc>
                <a:spcPct val="200000"/>
              </a:lnSpc>
            </a:pPr>
            <a:r>
              <a:rPr lang="en-US" sz="1200" dirty="0" smtClean="0">
                <a:latin typeface="Times New Roman" pitchFamily="18" charset="0"/>
                <a:cs typeface="Times New Roman" pitchFamily="18" charset="0"/>
              </a:rPr>
              <a:t>Putting up strategies that ensure customer satisfaction as the major concern and priority of the company.</a:t>
            </a:r>
          </a:p>
          <a:p>
            <a:pPr>
              <a:lnSpc>
                <a:spcPct val="200000"/>
              </a:lnSpc>
            </a:pPr>
            <a:r>
              <a:rPr lang="en-US" sz="1200" dirty="0" smtClean="0">
                <a:latin typeface="Times New Roman" pitchFamily="18" charset="0"/>
                <a:cs typeface="Times New Roman" pitchFamily="18" charset="0"/>
              </a:rPr>
              <a:t>Integration of the customers survey and establishment of a positive relationship with the clients.</a:t>
            </a:r>
          </a:p>
          <a:p>
            <a:pPr>
              <a:lnSpc>
                <a:spcPct val="200000"/>
              </a:lnSpc>
            </a:pPr>
            <a:r>
              <a:rPr lang="en-US" sz="1200" dirty="0" smtClean="0">
                <a:latin typeface="Times New Roman" pitchFamily="18" charset="0"/>
                <a:cs typeface="Times New Roman" pitchFamily="18" charset="0"/>
              </a:rPr>
              <a:t>Sending follow up responses like emails after a response.</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2691107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Times New Roman" pitchFamily="18" charset="0"/>
                <a:cs typeface="Times New Roman" pitchFamily="18" charset="0"/>
              </a:rPr>
              <a:t>Models that drive employee satisfaction</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US" sz="1200" dirty="0" smtClean="0">
                <a:latin typeface="Times New Roman" pitchFamily="18" charset="0"/>
                <a:cs typeface="Times New Roman" pitchFamily="18" charset="0"/>
              </a:rPr>
              <a:t>Development of a good and positive manager-employee development.</a:t>
            </a:r>
          </a:p>
          <a:p>
            <a:pPr>
              <a:lnSpc>
                <a:spcPct val="200000"/>
              </a:lnSpc>
            </a:pPr>
            <a:r>
              <a:rPr lang="en-US" sz="1200" dirty="0" smtClean="0">
                <a:latin typeface="Times New Roman" pitchFamily="18" charset="0"/>
                <a:cs typeface="Times New Roman" pitchFamily="18" charset="0"/>
              </a:rPr>
              <a:t>Delegation of power to give employees more power.</a:t>
            </a:r>
          </a:p>
          <a:p>
            <a:pPr>
              <a:lnSpc>
                <a:spcPct val="200000"/>
              </a:lnSpc>
            </a:pPr>
            <a:r>
              <a:rPr lang="en-US" sz="1200" dirty="0" smtClean="0">
                <a:latin typeface="Times New Roman" pitchFamily="18" charset="0"/>
                <a:cs typeface="Times New Roman" pitchFamily="18" charset="0"/>
              </a:rPr>
              <a:t>Development of an easy and faster communication model, to ease the flow of information.</a:t>
            </a:r>
          </a:p>
          <a:p>
            <a:pPr>
              <a:lnSpc>
                <a:spcPct val="200000"/>
              </a:lnSpc>
            </a:pPr>
            <a:r>
              <a:rPr lang="en-US" sz="1200" dirty="0" smtClean="0">
                <a:latin typeface="Times New Roman" pitchFamily="18" charset="0"/>
                <a:cs typeface="Times New Roman" pitchFamily="18" charset="0"/>
              </a:rPr>
              <a:t>Creation of ranks within the employees, so that they can practice managerial skills.</a:t>
            </a:r>
          </a:p>
          <a:p>
            <a:pPr>
              <a:lnSpc>
                <a:spcPct val="200000"/>
              </a:lnSpc>
            </a:pPr>
            <a:r>
              <a:rPr lang="en-US" sz="1200" dirty="0" smtClean="0">
                <a:latin typeface="Times New Roman" pitchFamily="18" charset="0"/>
                <a:cs typeface="Times New Roman" pitchFamily="18" charset="0"/>
              </a:rPr>
              <a:t>Creation and encouragement of a social connection between the employees.</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3995706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2400" dirty="0" smtClean="0">
                <a:latin typeface="Times New Roman" pitchFamily="18" charset="0"/>
                <a:cs typeface="Times New Roman" pitchFamily="18" charset="0"/>
              </a:rPr>
              <a:t>Causes of the top identified issues</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US" sz="1600" dirty="0" smtClean="0">
                <a:latin typeface="Times New Roman" pitchFamily="18" charset="0"/>
                <a:cs typeface="Times New Roman" pitchFamily="18" charset="0"/>
              </a:rPr>
              <a:t>The top identified issues are employer satisfaction, commitment and the </a:t>
            </a:r>
            <a:r>
              <a:rPr lang="en-US" sz="1600" dirty="0">
                <a:latin typeface="Times New Roman" pitchFamily="18" charset="0"/>
                <a:cs typeface="Times New Roman" pitchFamily="18" charset="0"/>
              </a:rPr>
              <a:t>a</a:t>
            </a:r>
            <a:r>
              <a:rPr lang="en-US" sz="1600" dirty="0" smtClean="0">
                <a:latin typeface="Times New Roman" pitchFamily="18" charset="0"/>
                <a:cs typeface="Times New Roman" pitchFamily="18" charset="0"/>
              </a:rPr>
              <a:t>ttitudes of the  employees.</a:t>
            </a:r>
          </a:p>
          <a:p>
            <a:pPr>
              <a:lnSpc>
                <a:spcPct val="200000"/>
              </a:lnSpc>
            </a:pPr>
            <a:r>
              <a:rPr lang="en-US" sz="1600" dirty="0">
                <a:latin typeface="Times New Roman" pitchFamily="18" charset="0"/>
                <a:cs typeface="Times New Roman" pitchFamily="18" charset="0"/>
              </a:rPr>
              <a:t>T</a:t>
            </a:r>
            <a:r>
              <a:rPr lang="en-US" sz="1600" dirty="0" smtClean="0">
                <a:latin typeface="Times New Roman" pitchFamily="18" charset="0"/>
                <a:cs typeface="Times New Roman" pitchFamily="18" charset="0"/>
              </a:rPr>
              <a:t>he causes of the employee satisfaction may be attributed to the good treatment from the company.</a:t>
            </a:r>
          </a:p>
          <a:p>
            <a:pPr>
              <a:lnSpc>
                <a:spcPct val="200000"/>
              </a:lnSpc>
            </a:pPr>
            <a:r>
              <a:rPr lang="en-US" sz="1600" dirty="0" smtClean="0">
                <a:latin typeface="Times New Roman" pitchFamily="18" charset="0"/>
                <a:cs typeface="Times New Roman" pitchFamily="18" charset="0"/>
              </a:rPr>
              <a:t>The attitude of the employees may be as a result either satisfaction or the satisfaction of the products and services being provided by the company. </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2509799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2400" dirty="0" smtClean="0">
                <a:latin typeface="Times New Roman" pitchFamily="18" charset="0"/>
                <a:cs typeface="Times New Roman" pitchFamily="18" charset="0"/>
              </a:rPr>
              <a:t>Improving the top identified issues.</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US" sz="1400" dirty="0" smtClean="0">
                <a:latin typeface="Times New Roman" pitchFamily="18" charset="0"/>
                <a:cs typeface="Times New Roman" pitchFamily="18" charset="0"/>
              </a:rPr>
              <a:t>To improve both consumer and employee satisfaction, the company should ensure production of high quality goods and services.</a:t>
            </a:r>
          </a:p>
          <a:p>
            <a:pPr>
              <a:lnSpc>
                <a:spcPct val="200000"/>
              </a:lnSpc>
            </a:pPr>
            <a:r>
              <a:rPr lang="en-US" sz="1400" dirty="0" smtClean="0">
                <a:latin typeface="Times New Roman" pitchFamily="18" charset="0"/>
                <a:cs typeface="Times New Roman" pitchFamily="18" charset="0"/>
              </a:rPr>
              <a:t>To make the employees and the consumers have a good attitude towards the goods produced, the company should employ modernized technology to produce highly innovative services and goods.</a:t>
            </a:r>
          </a:p>
          <a:p>
            <a:pPr>
              <a:lnSpc>
                <a:spcPct val="200000"/>
              </a:lnSpc>
            </a:pPr>
            <a:r>
              <a:rPr lang="en-US" sz="1400" dirty="0" smtClean="0">
                <a:latin typeface="Times New Roman" pitchFamily="18" charset="0"/>
                <a:cs typeface="Times New Roman" pitchFamily="18" charset="0"/>
              </a:rPr>
              <a:t>To ensure that employee commitment is enhanced, the employees should be subjected to good and fair treatment that sets them free.</a:t>
            </a:r>
            <a:endParaRPr lang="en-US" sz="1400" dirty="0">
              <a:latin typeface="Times New Roman" pitchFamily="18" charset="0"/>
              <a:cs typeface="Times New Roman" pitchFamily="18" charset="0"/>
            </a:endParaRPr>
          </a:p>
        </p:txBody>
      </p:sp>
    </p:spTree>
    <p:extLst>
      <p:ext uri="{BB962C8B-B14F-4D97-AF65-F5344CB8AC3E}">
        <p14:creationId xmlns:p14="http://schemas.microsoft.com/office/powerpoint/2010/main" val="3600646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2400" dirty="0" smtClean="0">
                <a:latin typeface="Times New Roman" pitchFamily="18" charset="0"/>
                <a:cs typeface="Times New Roman" pitchFamily="18" charset="0"/>
              </a:rPr>
              <a:t>Human resource management needs</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US" sz="1200" dirty="0" smtClean="0">
                <a:latin typeface="Times New Roman" pitchFamily="18" charset="0"/>
                <a:cs typeface="Times New Roman" pitchFamily="18" charset="0"/>
              </a:rPr>
              <a:t>There is need to enhance human resource management in order to enhance good industrial relationships.</a:t>
            </a:r>
          </a:p>
          <a:p>
            <a:pPr>
              <a:lnSpc>
                <a:spcPct val="200000"/>
              </a:lnSpc>
            </a:pPr>
            <a:r>
              <a:rPr lang="en-US" sz="1200" dirty="0" smtClean="0">
                <a:latin typeface="Times New Roman" pitchFamily="18" charset="0"/>
                <a:cs typeface="Times New Roman" pitchFamily="18" charset="0"/>
              </a:rPr>
              <a:t>Human resource management leads to creation of organizational commitments among the workers (Skinner, 1081). </a:t>
            </a:r>
          </a:p>
          <a:p>
            <a:pPr>
              <a:lnSpc>
                <a:spcPct val="200000"/>
              </a:lnSpc>
            </a:pPr>
            <a:r>
              <a:rPr lang="en-US" sz="1200" dirty="0" smtClean="0">
                <a:latin typeface="Times New Roman" pitchFamily="18" charset="0"/>
                <a:cs typeface="Times New Roman" pitchFamily="18" charset="0"/>
              </a:rPr>
              <a:t>The pressure on the employees is also enhanced, leading to production of quality goods and services.</a:t>
            </a:r>
          </a:p>
          <a:p>
            <a:pPr>
              <a:lnSpc>
                <a:spcPct val="200000"/>
              </a:lnSpc>
            </a:pPr>
            <a:r>
              <a:rPr lang="en-US" sz="1200" dirty="0" smtClean="0">
                <a:latin typeface="Times New Roman" pitchFamily="18" charset="0"/>
                <a:cs typeface="Times New Roman" pitchFamily="18" charset="0"/>
              </a:rPr>
              <a:t>There is need for human resource management in order to strategic planning for the company( Meyhew, 2019).</a:t>
            </a:r>
          </a:p>
          <a:p>
            <a:pPr>
              <a:lnSpc>
                <a:spcPct val="200000"/>
              </a:lnSpc>
            </a:pPr>
            <a:r>
              <a:rPr lang="en-US" sz="1200" dirty="0" smtClean="0">
                <a:latin typeface="Times New Roman" pitchFamily="18" charset="0"/>
                <a:cs typeface="Times New Roman" pitchFamily="18" charset="0"/>
              </a:rPr>
              <a:t>There is also need for human resource management in order to embrace conflict management and problem solving(Vassalo, 2016). </a:t>
            </a:r>
          </a:p>
          <a:p>
            <a:pPr>
              <a:lnSpc>
                <a:spcPct val="200000"/>
              </a:lnSpc>
            </a:pP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4076436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2400" dirty="0" smtClean="0">
                <a:latin typeface="Times New Roman" pitchFamily="18" charset="0"/>
                <a:cs typeface="Times New Roman" pitchFamily="18" charset="0"/>
              </a:rPr>
              <a:t>Human resource management opportunities</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US" sz="1400" dirty="0" smtClean="0">
                <a:latin typeface="Times New Roman" pitchFamily="18" charset="0"/>
                <a:cs typeface="Times New Roman" pitchFamily="18" charset="0"/>
              </a:rPr>
              <a:t>There are a vast of human resource opportunities which can be explored.</a:t>
            </a:r>
          </a:p>
          <a:p>
            <a:pPr>
              <a:lnSpc>
                <a:spcPct val="200000"/>
              </a:lnSpc>
            </a:pPr>
            <a:r>
              <a:rPr lang="en-US" sz="1400" dirty="0" smtClean="0">
                <a:latin typeface="Times New Roman" pitchFamily="18" charset="0"/>
                <a:cs typeface="Times New Roman" pitchFamily="18" charset="0"/>
              </a:rPr>
              <a:t>Identification of such opportunities is the primary and key factor that contributes to the establishment and growth of industries.</a:t>
            </a:r>
          </a:p>
          <a:p>
            <a:pPr>
              <a:lnSpc>
                <a:spcPct val="200000"/>
              </a:lnSpc>
            </a:pPr>
            <a:r>
              <a:rPr lang="en-US" sz="1400" dirty="0" smtClean="0">
                <a:latin typeface="Times New Roman" pitchFamily="18" charset="0"/>
                <a:cs typeface="Times New Roman" pitchFamily="18" charset="0"/>
              </a:rPr>
              <a:t>Human resource managers are among the opportunities explored from the human resource management field.</a:t>
            </a:r>
            <a:endParaRPr lang="en-US" sz="1400" dirty="0">
              <a:latin typeface="Times New Roman" pitchFamily="18" charset="0"/>
              <a:cs typeface="Times New Roman" pitchFamily="18" charset="0"/>
            </a:endParaRPr>
          </a:p>
        </p:txBody>
      </p:sp>
    </p:spTree>
    <p:extLst>
      <p:ext uri="{BB962C8B-B14F-4D97-AF65-F5344CB8AC3E}">
        <p14:creationId xmlns:p14="http://schemas.microsoft.com/office/powerpoint/2010/main" val="532332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2400" dirty="0" smtClean="0">
                <a:latin typeface="Times New Roman" pitchFamily="18" charset="0"/>
                <a:cs typeface="Times New Roman" pitchFamily="18" charset="0"/>
              </a:rPr>
              <a:t>Human resource management strategies</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US" sz="1200" dirty="0" smtClean="0">
                <a:latin typeface="Times New Roman" pitchFamily="18" charset="0"/>
                <a:cs typeface="Times New Roman" pitchFamily="18" charset="0"/>
              </a:rPr>
              <a:t>The effective human resource management strategies may include:</a:t>
            </a:r>
          </a:p>
          <a:p>
            <a:pPr>
              <a:lnSpc>
                <a:spcPct val="200000"/>
              </a:lnSpc>
            </a:pPr>
            <a:r>
              <a:rPr lang="en-US" sz="1200" dirty="0" smtClean="0">
                <a:latin typeface="Times New Roman" pitchFamily="18" charset="0"/>
                <a:cs typeface="Times New Roman" pitchFamily="18" charset="0"/>
              </a:rPr>
              <a:t>Development of a thorough knowledge and understanding of one’s own company’s objectives and goals(Sawyer, 2019).</a:t>
            </a:r>
          </a:p>
          <a:p>
            <a:pPr>
              <a:lnSpc>
                <a:spcPct val="200000"/>
              </a:lnSpc>
            </a:pPr>
            <a:r>
              <a:rPr lang="en-US" sz="1200" dirty="0" smtClean="0">
                <a:latin typeface="Times New Roman" pitchFamily="18" charset="0"/>
                <a:cs typeface="Times New Roman" pitchFamily="18" charset="0"/>
              </a:rPr>
              <a:t>Estimation of the future human resource requirements of the company.</a:t>
            </a:r>
          </a:p>
          <a:p>
            <a:pPr>
              <a:lnSpc>
                <a:spcPct val="200000"/>
              </a:lnSpc>
            </a:pPr>
            <a:r>
              <a:rPr lang="en-US" sz="1200" dirty="0" smtClean="0">
                <a:latin typeface="Times New Roman" pitchFamily="18" charset="0"/>
                <a:cs typeface="Times New Roman" pitchFamily="18" charset="0"/>
              </a:rPr>
              <a:t>Embracement of corrective and evaluative actions and measures.</a:t>
            </a:r>
          </a:p>
          <a:p>
            <a:pPr>
              <a:lnSpc>
                <a:spcPct val="200000"/>
              </a:lnSpc>
            </a:pPr>
            <a:r>
              <a:rPr lang="en-US" sz="1200" dirty="0" smtClean="0">
                <a:latin typeface="Times New Roman" pitchFamily="18" charset="0"/>
                <a:cs typeface="Times New Roman" pitchFamily="18" charset="0"/>
              </a:rPr>
              <a:t>Evaluation of the capabilities of the human resources that are available.</a:t>
            </a:r>
          </a:p>
          <a:p>
            <a:pPr>
              <a:lnSpc>
                <a:spcPct val="200000"/>
              </a:lnSpc>
            </a:pPr>
            <a:r>
              <a:rPr lang="en-US" sz="1200" dirty="0" smtClean="0">
                <a:latin typeface="Times New Roman" pitchFamily="18" charset="0"/>
                <a:cs typeface="Times New Roman" pitchFamily="18" charset="0"/>
              </a:rPr>
              <a:t>Effective implementation of the selected human resource management strategies.</a:t>
            </a:r>
          </a:p>
          <a:p>
            <a:pPr>
              <a:lnSpc>
                <a:spcPct val="200000"/>
              </a:lnSpc>
            </a:pPr>
            <a:r>
              <a:rPr lang="en-US" sz="1200" dirty="0" smtClean="0">
                <a:latin typeface="Times New Roman" pitchFamily="18" charset="0"/>
                <a:cs typeface="Times New Roman" pitchFamily="18" charset="0"/>
              </a:rPr>
              <a:t>Advancements in the flexibility and innovation so as to enhance competitive human resource advantage.</a:t>
            </a:r>
          </a:p>
          <a:p>
            <a:pPr>
              <a:lnSpc>
                <a:spcPct val="200000"/>
              </a:lnSpc>
            </a:pP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1736402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latin typeface="Times New Roman" panose="02020603050405020304" pitchFamily="18" charset="0"/>
                <a:cs typeface="Times New Roman" panose="02020603050405020304" pitchFamily="18" charset="0"/>
              </a:rPr>
              <a:t>R</a:t>
            </a:r>
            <a:r>
              <a:rPr lang="en-US" sz="2400" dirty="0" smtClean="0">
                <a:latin typeface="Times New Roman" panose="02020603050405020304" pitchFamily="18" charset="0"/>
                <a:cs typeface="Times New Roman" panose="02020603050405020304" pitchFamily="18" charset="0"/>
              </a:rPr>
              <a:t>eferences</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pPr>
            <a:r>
              <a:rPr lang="en-US" sz="1200" dirty="0" smtClean="0">
                <a:latin typeface="Times New Roman" pitchFamily="18" charset="0"/>
                <a:cs typeface="Times New Roman" pitchFamily="18" charset="0"/>
              </a:rPr>
              <a:t>Meyhew, R. (2019). 10 Reasons HR Is Important to an Organization. Retrieved from: </a:t>
            </a:r>
            <a:r>
              <a:rPr lang="en-US" sz="1200" dirty="0" smtClean="0">
                <a:latin typeface="Times New Roman" pitchFamily="18" charset="0"/>
                <a:cs typeface="Times New Roman" pitchFamily="18" charset="0"/>
                <a:hlinkClick r:id="rId3"/>
              </a:rPr>
              <a:t>https://</a:t>
            </a:r>
            <a:r>
              <a:rPr lang="en-US" sz="1200" dirty="0" smtClean="0">
                <a:latin typeface="Times New Roman" pitchFamily="18" charset="0"/>
                <a:cs typeface="Times New Roman" pitchFamily="18" charset="0"/>
                <a:hlinkClick r:id="rId3"/>
              </a:rPr>
              <a:t>smallbusiness.chron.com/10-reasons-hr-is-important=organisation-22424.html</a:t>
            </a:r>
            <a:r>
              <a:rPr lang="en-US" sz="1200" dirty="0" smtClean="0">
                <a:latin typeface="Times New Roman" pitchFamily="18" charset="0"/>
                <a:cs typeface="Times New Roman" pitchFamily="18" charset="0"/>
              </a:rPr>
              <a:t> </a:t>
            </a:r>
            <a:endParaRPr lang="en-US" sz="1200" dirty="0" smtClean="0">
              <a:latin typeface="Times New Roman" pitchFamily="18" charset="0"/>
              <a:cs typeface="Times New Roman" pitchFamily="18" charset="0"/>
            </a:endParaRPr>
          </a:p>
          <a:p>
            <a:pPr>
              <a:lnSpc>
                <a:spcPct val="200000"/>
              </a:lnSpc>
            </a:pPr>
            <a:r>
              <a:rPr lang="en-US" sz="1200" dirty="0" smtClean="0">
                <a:latin typeface="Times New Roman" pitchFamily="18" charset="0"/>
                <a:cs typeface="Times New Roman" pitchFamily="18" charset="0"/>
              </a:rPr>
              <a:t>Skinner, W. (1981). Managing Human Resources. Retrieved from: </a:t>
            </a:r>
            <a:r>
              <a:rPr lang="en-US" sz="1200" dirty="0" smtClean="0">
                <a:latin typeface="Times New Roman" pitchFamily="18" charset="0"/>
                <a:cs typeface="Times New Roman" pitchFamily="18" charset="0"/>
                <a:hlinkClick r:id="rId4"/>
              </a:rPr>
              <a:t>https://hbr.org/1981/09/manging-human-resources</a:t>
            </a:r>
            <a:r>
              <a:rPr lang="en-US" sz="1200" dirty="0" smtClean="0">
                <a:latin typeface="Times New Roman" pitchFamily="18" charset="0"/>
                <a:cs typeface="Times New Roman" pitchFamily="18" charset="0"/>
              </a:rPr>
              <a:t> </a:t>
            </a:r>
          </a:p>
          <a:p>
            <a:pPr>
              <a:lnSpc>
                <a:spcPct val="200000"/>
              </a:lnSpc>
            </a:pPr>
            <a:r>
              <a:rPr lang="en-US" sz="1200" dirty="0" smtClean="0">
                <a:latin typeface="Times New Roman" pitchFamily="18" charset="0"/>
                <a:cs typeface="Times New Roman" pitchFamily="18" charset="0"/>
              </a:rPr>
              <a:t>Vassalo, J. (2016). 5 Essential Human Resource Management Skills. Retrieved from: </a:t>
            </a:r>
            <a:r>
              <a:rPr lang="en-US" sz="1200" dirty="0" smtClean="0">
                <a:latin typeface="Times New Roman" pitchFamily="18" charset="0"/>
                <a:cs typeface="Times New Roman" pitchFamily="18" charset="0"/>
                <a:hlinkClick r:id="rId5"/>
              </a:rPr>
              <a:t>https://www.google.com/amp/s/www.business2community.com/human-resource-management-skills-01338464/amp</a:t>
            </a:r>
            <a:r>
              <a:rPr lang="en-US" sz="1200" dirty="0" smtClean="0">
                <a:latin typeface="Times New Roman" pitchFamily="18" charset="0"/>
                <a:cs typeface="Times New Roman" pitchFamily="18" charset="0"/>
              </a:rPr>
              <a:t> </a:t>
            </a:r>
          </a:p>
          <a:p>
            <a:pPr>
              <a:lnSpc>
                <a:spcPct val="200000"/>
              </a:lnSpc>
            </a:pPr>
            <a:r>
              <a:rPr lang="en-US" sz="1200" dirty="0" smtClean="0">
                <a:latin typeface="Times New Roman" pitchFamily="18" charset="0"/>
                <a:cs typeface="Times New Roman" pitchFamily="18" charset="0"/>
              </a:rPr>
              <a:t>Sawyer, K. (2019). 7 Steps to Strategic Human Resource Management. Retrieved from: </a:t>
            </a:r>
            <a:r>
              <a:rPr lang="en-US" sz="1200" dirty="0" smtClean="0">
                <a:latin typeface="Times New Roman" pitchFamily="18" charset="0"/>
                <a:cs typeface="Times New Roman" pitchFamily="18" charset="0"/>
                <a:hlinkClick r:id="rId6"/>
              </a:rPr>
              <a:t>https://www.deputy.com/blog/7-steps-to-stragetic-human-resource-management</a:t>
            </a:r>
            <a:r>
              <a:rPr lang="en-US" sz="1200" dirty="0" smtClean="0">
                <a:latin typeface="Times New Roman" pitchFamily="18" charset="0"/>
                <a:cs typeface="Times New Roman" pitchFamily="18" charset="0"/>
              </a:rPr>
              <a:t> </a:t>
            </a:r>
          </a:p>
        </p:txBody>
      </p:sp>
    </p:spTree>
    <p:extLst>
      <p:ext uri="{BB962C8B-B14F-4D97-AF65-F5344CB8AC3E}">
        <p14:creationId xmlns:p14="http://schemas.microsoft.com/office/powerpoint/2010/main" val="17880690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TotalTime>
  <Words>1757</Words>
  <Application>Microsoft Office PowerPoint</Application>
  <PresentationFormat>On-screen Show (4:3)</PresentationFormat>
  <Paragraphs>92</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Times New Roman</vt:lpstr>
      <vt:lpstr>Office Theme</vt:lpstr>
      <vt:lpstr>PowerPoint Presentation</vt:lpstr>
      <vt:lpstr>Key factors driving employee commitment</vt:lpstr>
      <vt:lpstr>Urgent Issues in the survey results</vt:lpstr>
      <vt:lpstr>Practices to achieve high employee commitment.</vt:lpstr>
      <vt:lpstr>Recommendations for a follow up survey</vt:lpstr>
      <vt:lpstr>Models that drive employee satisfaction</vt:lpstr>
      <vt:lpstr>Causes of the top identified issues</vt:lpstr>
      <vt:lpstr>Improving the top identified issues.</vt:lpstr>
      <vt:lpstr>Human resource management needs</vt:lpstr>
      <vt:lpstr>Human resource management opportunities</vt:lpstr>
      <vt:lpstr>Human resource management strategies</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factors driving employee commitment</dc:title>
  <dc:creator>Windows User</dc:creator>
  <cp:lastModifiedBy>User</cp:lastModifiedBy>
  <cp:revision>19</cp:revision>
  <dcterms:created xsi:type="dcterms:W3CDTF">2020-02-02T20:03:01Z</dcterms:created>
  <dcterms:modified xsi:type="dcterms:W3CDTF">2020-02-13T20:49:16Z</dcterms:modified>
</cp:coreProperties>
</file>